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86" r:id="rId3"/>
    <p:sldId id="287" r:id="rId4"/>
    <p:sldId id="288" r:id="rId5"/>
    <p:sldId id="289" r:id="rId6"/>
    <p:sldId id="291" r:id="rId7"/>
    <p:sldId id="292" r:id="rId8"/>
    <p:sldId id="295" r:id="rId9"/>
    <p:sldId id="296" r:id="rId10"/>
    <p:sldId id="297" r:id="rId11"/>
    <p:sldId id="298" r:id="rId12"/>
    <p:sldId id="294" r:id="rId13"/>
    <p:sldId id="299" r:id="rId14"/>
    <p:sldId id="300" r:id="rId15"/>
    <p:sldId id="301" r:id="rId16"/>
    <p:sldId id="302" r:id="rId17"/>
    <p:sldId id="303" r:id="rId18"/>
    <p:sldId id="304" r:id="rId19"/>
    <p:sldId id="306" r:id="rId20"/>
    <p:sldId id="305" r:id="rId21"/>
    <p:sldId id="307" r:id="rId22"/>
    <p:sldId id="285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izabeth Carabine" initials="EC" lastIdx="12" clrIdx="0"/>
  <p:cmAuthor id="2" name="Žiga Kropivsek" initials="" lastIdx="7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501A"/>
    <a:srgbClr val="F5A3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885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1038" y="752929"/>
            <a:ext cx="5378450" cy="5517696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accent2"/>
              </a:buClr>
              <a:buFont typeface="Lucida Grande"/>
              <a:buChar char="●"/>
              <a:defRPr sz="1800">
                <a:solidFill>
                  <a:srgbClr val="5959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17202" y="517297"/>
            <a:ext cx="2492881" cy="41203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517202" y="462871"/>
            <a:ext cx="8109727" cy="0"/>
          </a:xfrm>
          <a:prstGeom prst="line">
            <a:avLst/>
          </a:prstGeom>
          <a:ln w="19050" cmpd="sng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63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37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5576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25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2" y="517297"/>
            <a:ext cx="2492881" cy="4045632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17202" y="462871"/>
            <a:ext cx="8109727" cy="0"/>
          </a:xfrm>
          <a:prstGeom prst="line">
            <a:avLst/>
          </a:prstGeom>
          <a:ln w="19050" cmpd="sng">
            <a:solidFill>
              <a:schemeClr val="accent1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221038" y="752929"/>
            <a:ext cx="5378450" cy="5517696"/>
          </a:xfrm>
          <a:prstGeom prst="rect">
            <a:avLst/>
          </a:prstGeom>
        </p:spPr>
        <p:txBody>
          <a:bodyPr vert="horz"/>
          <a:lstStyle>
            <a:lvl1pPr marL="285750" indent="-285750">
              <a:buClr>
                <a:schemeClr val="accent2"/>
              </a:buClr>
              <a:buFont typeface="Lucida Grande"/>
              <a:buChar char="●"/>
              <a:defRPr sz="1800">
                <a:solidFill>
                  <a:srgbClr val="59595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0"/>
            <a:endParaRPr lang="en-GB" dirty="0"/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517202" y="2549297"/>
            <a:ext cx="2492881" cy="9159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5A321"/>
                </a:solidFill>
                <a:latin typeface="Myriad Pro"/>
                <a:ea typeface="+mj-ea"/>
                <a:cs typeface="Myriad Pro"/>
              </a:defRPr>
            </a:lvl1pPr>
          </a:lstStyle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517525" y="2549525"/>
            <a:ext cx="2492375" cy="9159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0756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63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22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889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57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43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0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5D509F8-2F1F-9240-AADE-58EE2626E721}" type="datetimeFigureOut">
              <a:rPr lang="en-US" smtClean="0"/>
              <a:t>3/3/2022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0BB1D33-CA73-EE44-9DD0-B462F030EE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7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7202" y="2150157"/>
            <a:ext cx="2492881" cy="41203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53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0" r:id="rId2"/>
    <p:sldLayoutId id="2147483649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E3501A"/>
          </a:solidFill>
          <a:latin typeface="Myriad Pro"/>
          <a:ea typeface="+mj-ea"/>
          <a:cs typeface="Myriad Pro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Myriad Pro"/>
          <a:ea typeface="+mn-ea"/>
          <a:cs typeface="Myriad Pro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Myriad Pro"/>
          <a:ea typeface="+mn-ea"/>
          <a:cs typeface="Myriad Pro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Myriad Pro"/>
          <a:ea typeface="+mn-ea"/>
          <a:cs typeface="Myriad Pro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Myriad Pro"/>
          <a:ea typeface="+mn-ea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-368300"/>
            <a:ext cx="3187700" cy="56457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5498" y="472850"/>
            <a:ext cx="2732643" cy="2449339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5600" b="1" baseline="30000" dirty="0">
                <a:solidFill>
                  <a:schemeClr val="bg1"/>
                </a:solidFill>
                <a:latin typeface="Myriad Pro"/>
                <a:cs typeface="Myriad Pro"/>
              </a:rPr>
              <a:t>The</a:t>
            </a:r>
            <a:br>
              <a:rPr lang="en-US" sz="5600" b="1" baseline="30000" dirty="0">
                <a:solidFill>
                  <a:schemeClr val="bg1"/>
                </a:solidFill>
                <a:latin typeface="Myriad Pro"/>
                <a:cs typeface="Myriad Pro"/>
              </a:rPr>
            </a:br>
            <a:r>
              <a:rPr lang="en-US" sz="5600" b="1" baseline="30000" dirty="0">
                <a:solidFill>
                  <a:schemeClr val="bg1"/>
                </a:solidFill>
                <a:latin typeface="Myriad Pro"/>
                <a:cs typeface="Myriad Pro"/>
              </a:rPr>
              <a:t>IPCC’s Fifth Assessment Report</a:t>
            </a:r>
            <a:endParaRPr lang="en-US" sz="5600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186" y="200707"/>
            <a:ext cx="1117600" cy="1193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89214" y="3706041"/>
            <a:ext cx="2986914" cy="1408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What’s in it for</a:t>
            </a:r>
          </a:p>
          <a:p>
            <a:pPr algn="ctr"/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Small Islands</a:t>
            </a:r>
            <a:b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en-US" sz="20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Developing States?</a:t>
            </a:r>
          </a:p>
          <a:p>
            <a:pPr algn="ctr">
              <a:lnSpc>
                <a:spcPct val="150000"/>
              </a:lnSpc>
            </a:pPr>
            <a:r>
              <a:rPr lang="en-GB" i="1" dirty="0">
                <a:solidFill>
                  <a:schemeClr val="bg1"/>
                </a:solidFill>
              </a:rPr>
              <a:t>Key findings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6378" y="2485853"/>
            <a:ext cx="1181100" cy="106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861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Climate change is affecting growth and development in SIDS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E0014"/>
                </a:solidFill>
              </a:rPr>
              <a:t>Freshwater availability</a:t>
            </a:r>
          </a:p>
          <a:p>
            <a:r>
              <a:rPr lang="en-GB" dirty="0"/>
              <a:t>Saline intrusion into groundwater supplies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AE0014"/>
                </a:solidFill>
              </a:rPr>
              <a:t>Terrestrial ecosystems</a:t>
            </a:r>
          </a:p>
          <a:p>
            <a:r>
              <a:rPr lang="en-GB" dirty="0"/>
              <a:t>Shifts in species distribution</a:t>
            </a:r>
          </a:p>
          <a:p>
            <a:endParaRPr lang="en-US" dirty="0"/>
          </a:p>
        </p:txBody>
      </p:sp>
      <p:pic>
        <p:nvPicPr>
          <p:cNvPr id="5" name="Picture 4" descr="iStock_000014016195_Large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3073" y="2930072"/>
            <a:ext cx="5358283" cy="346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038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Climate change is affecting growth and development in SIDS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E0014"/>
                </a:solidFill>
              </a:rPr>
              <a:t>Infrastructure, settlement and ‘coastal squeeze’</a:t>
            </a:r>
          </a:p>
          <a:p>
            <a:r>
              <a:rPr lang="en-GB" dirty="0"/>
              <a:t>Development on coasts, squeezed by rising</a:t>
            </a:r>
            <a:br>
              <a:rPr lang="en-GB" dirty="0"/>
            </a:br>
            <a:r>
              <a:rPr lang="en-GB" dirty="0"/>
              <a:t>sea levels</a:t>
            </a:r>
          </a:p>
          <a:p>
            <a:r>
              <a:rPr lang="en-GB" dirty="0"/>
              <a:t>Population drift and rapid population growth</a:t>
            </a:r>
          </a:p>
          <a:p>
            <a:pPr marL="0" indent="0">
              <a:buNone/>
            </a:pPr>
            <a:endParaRPr lang="en-GB" dirty="0">
              <a:solidFill>
                <a:srgbClr val="AE0014"/>
              </a:solidFill>
            </a:endParaRPr>
          </a:p>
          <a:p>
            <a:pPr marL="0" indent="0">
              <a:buNone/>
            </a:pPr>
            <a:r>
              <a:rPr lang="en-GB" dirty="0">
                <a:solidFill>
                  <a:srgbClr val="AE0014"/>
                </a:solidFill>
              </a:rPr>
              <a:t>Public health</a:t>
            </a:r>
          </a:p>
          <a:p>
            <a:r>
              <a:rPr lang="en-GB" dirty="0"/>
              <a:t>Impacts of extreme weather on human lives, health</a:t>
            </a:r>
          </a:p>
          <a:p>
            <a:r>
              <a:rPr lang="en-GB" dirty="0"/>
              <a:t>Incidence, spread of diseases</a:t>
            </a:r>
          </a:p>
          <a:p>
            <a:endParaRPr lang="en-US" dirty="0"/>
          </a:p>
        </p:txBody>
      </p:sp>
      <p:pic>
        <p:nvPicPr>
          <p:cNvPr id="5" name="Picture 4" descr="00094546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0144" y="3547078"/>
            <a:ext cx="5279344" cy="2932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Climate change trends have varying impacts on small islands, dependent on the magnitude, frequency and extent of the event, as well as on the bio-physical nature of the island and its social, economic and political setting . Thus, small islands do not have uniform climate change risk profiles (</a:t>
            </a:r>
            <a:r>
              <a:rPr lang="en-GB" i="1" dirty="0"/>
              <a:t>high confidence</a:t>
            </a:r>
            <a:r>
              <a:rPr lang="en-GB" dirty="0"/>
              <a:t>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Climate-related risks vary for different island states</a:t>
            </a:r>
            <a:endParaRPr lang="en-US" dirty="0"/>
          </a:p>
        </p:txBody>
      </p:sp>
      <p:pic>
        <p:nvPicPr>
          <p:cNvPr id="4" name="Picture 3" descr="MAP_volcanoes_SID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02" y="2688549"/>
            <a:ext cx="8082286" cy="3965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771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Due to sea level rise projected throughout the 21</a:t>
            </a:r>
            <a:r>
              <a:rPr lang="en-GB" baseline="30000" dirty="0"/>
              <a:t>st</a:t>
            </a:r>
            <a:r>
              <a:rPr lang="en-GB" dirty="0"/>
              <a:t> century and beyond, coastal systems and low lying areas will increasingly experience adverse impacts such as submergence, coastal flooding and coastal erosion (</a:t>
            </a:r>
            <a:r>
              <a:rPr lang="en-GB" i="1" dirty="0"/>
              <a:t>very high confidence</a:t>
            </a:r>
            <a:r>
              <a:rPr lang="en-GB" dirty="0"/>
              <a:t>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change poses an existential threat to some SIDS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7142" y="2458358"/>
            <a:ext cx="4791529" cy="4140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8640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Carefully planned adaptation activities make for good development. ‘No regrets’ and ‘low regrets’ measures:</a:t>
            </a:r>
          </a:p>
          <a:p>
            <a:r>
              <a:rPr lang="en-GB" dirty="0"/>
              <a:t>Increasing access to information </a:t>
            </a:r>
          </a:p>
          <a:p>
            <a:r>
              <a:rPr lang="en-GB" dirty="0"/>
              <a:t>Improving health services</a:t>
            </a:r>
          </a:p>
          <a:p>
            <a:r>
              <a:rPr lang="en-GB" dirty="0"/>
              <a:t>Diversifying cropping systems</a:t>
            </a:r>
          </a:p>
          <a:p>
            <a:r>
              <a:rPr lang="en-GB" dirty="0"/>
              <a:t>Strengthening access to land, credit and other resources especially for poor and marginalised groups</a:t>
            </a:r>
          </a:p>
          <a:p>
            <a:r>
              <a:rPr lang="en-GB" dirty="0"/>
              <a:t>Improving governance of water and land resources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Adaptation can reduce the impacts of climate change, but there are limits and risks involved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7345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2" y="517297"/>
            <a:ext cx="2492881" cy="2703060"/>
          </a:xfrm>
        </p:spPr>
        <p:txBody>
          <a:bodyPr>
            <a:noAutofit/>
          </a:bodyPr>
          <a:lstStyle/>
          <a:p>
            <a:r>
              <a:rPr lang="en-GB" dirty="0"/>
              <a:t>Adaptation can reduce the impacts of climate change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7525" y="2790030"/>
            <a:ext cx="2492375" cy="1682183"/>
          </a:xfrm>
        </p:spPr>
        <p:txBody>
          <a:bodyPr/>
          <a:lstStyle/>
          <a:p>
            <a:r>
              <a:rPr lang="en-GB" dirty="0"/>
              <a:t>Loss of livelihoods, coastal settlements, infrastructure, ecosystem services, and economic stability 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3365500" y="644069"/>
            <a:ext cx="5582832" cy="5487717"/>
            <a:chOff x="4140200" y="644070"/>
            <a:chExt cx="4808132" cy="472621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029908" y="644070"/>
              <a:ext cx="3918424" cy="295329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58057" y="3518662"/>
              <a:ext cx="3479429" cy="1851624"/>
            </a:xfrm>
            <a:prstGeom prst="rect">
              <a:avLst/>
            </a:prstGeom>
          </p:spPr>
        </p:pic>
        <p:pic>
          <p:nvPicPr>
            <p:cNvPr id="7" name="Picture 6" descr="key_SIDS-01.eps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40200" y="778329"/>
              <a:ext cx="863600" cy="375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4837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2" y="517297"/>
            <a:ext cx="2492881" cy="1886632"/>
          </a:xfrm>
        </p:spPr>
        <p:txBody>
          <a:bodyPr/>
          <a:lstStyle/>
          <a:p>
            <a:r>
              <a:rPr lang="en-GB" dirty="0"/>
              <a:t>Adaptation can reduce the impacts of climate change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7525" y="2790031"/>
            <a:ext cx="2492375" cy="915988"/>
          </a:xfrm>
        </p:spPr>
        <p:txBody>
          <a:bodyPr/>
          <a:lstStyle/>
          <a:p>
            <a:r>
              <a:rPr lang="en-GB" dirty="0"/>
              <a:t>The interaction of rising global mean sea level in the 21st century with high-water-level events will threaten low-lying coastal areas 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398623" y="598714"/>
            <a:ext cx="4415165" cy="5388427"/>
            <a:chOff x="4205830" y="491567"/>
            <a:chExt cx="4658453" cy="568534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5669" y="3938191"/>
              <a:ext cx="4206831" cy="2238721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05830" y="491567"/>
              <a:ext cx="4658453" cy="3398769"/>
            </a:xfrm>
            <a:prstGeom prst="rect">
              <a:avLst/>
            </a:prstGeom>
          </p:spPr>
        </p:pic>
      </p:grpSp>
      <p:pic>
        <p:nvPicPr>
          <p:cNvPr id="3" name="Picture 2" descr="key_SIDS-02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00" y="799959"/>
            <a:ext cx="1002746" cy="2034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01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Damage costs for SIDS are enormous in relation to the size of their economies, they will find it most difficult to raise the necessary finances  </a:t>
            </a:r>
          </a:p>
          <a:p>
            <a:r>
              <a:rPr lang="en-US" dirty="0"/>
              <a:t>E.g. unit cost of shoreline protection per capita in small islands is substantially higher than for a larger territory with a larger population</a:t>
            </a:r>
          </a:p>
          <a:p>
            <a:endParaRPr lang="en-GB" dirty="0">
              <a:solidFill>
                <a:srgbClr val="AE0014"/>
              </a:solidFill>
            </a:endParaRPr>
          </a:p>
          <a:p>
            <a:pPr marL="608400" indent="0">
              <a:buNone/>
            </a:pPr>
            <a:r>
              <a:rPr lang="en-GB" sz="2400" dirty="0">
                <a:solidFill>
                  <a:srgbClr val="AE0014"/>
                </a:solidFill>
              </a:rPr>
              <a:t>“In many cases, we are not prepared for the climate-related risks we already face. Investments in better preparation can pay dividends both in the present and for the future.”</a:t>
            </a:r>
            <a:br>
              <a:rPr lang="en-GB" sz="2400" dirty="0">
                <a:solidFill>
                  <a:srgbClr val="AE0014"/>
                </a:solidFill>
              </a:rPr>
            </a:br>
            <a:r>
              <a:rPr lang="en-GB" sz="2400" dirty="0"/>
              <a:t>– Vicente Barros, IPCC Working Group II Co-Chair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economic cost of adaptation to climate change is high in SIDS relative to the</a:t>
            </a:r>
            <a:br>
              <a:rPr lang="en-US" dirty="0"/>
            </a:br>
            <a:r>
              <a:rPr lang="en-US" dirty="0"/>
              <a:t>size of their economies</a:t>
            </a:r>
          </a:p>
        </p:txBody>
      </p:sp>
    </p:spTree>
    <p:extLst>
      <p:ext uri="{BB962C8B-B14F-4D97-AF65-F5344CB8AC3E}">
        <p14:creationId xmlns:p14="http://schemas.microsoft.com/office/powerpoint/2010/main" val="3813828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/>
              <a:t>In order to limit global warming to less than 2</a:t>
            </a:r>
            <a:r>
              <a:rPr lang="en-GB" sz="2400" baseline="30000" dirty="0"/>
              <a:t>o</a:t>
            </a:r>
            <a:r>
              <a:rPr lang="en-GB" sz="2400" dirty="0"/>
              <a:t>C, total emissions from human activity should not exceed 800–1000 </a:t>
            </a:r>
            <a:r>
              <a:rPr lang="en-GB" sz="2400" dirty="0" err="1"/>
              <a:t>gigatonnes</a:t>
            </a:r>
            <a:r>
              <a:rPr lang="en-GB" sz="2400" dirty="0"/>
              <a:t> of carbon dioxide equivalent, to date, human activity has release 500 </a:t>
            </a:r>
            <a:r>
              <a:rPr lang="en-GB" sz="2400" dirty="0" err="1"/>
              <a:t>gigatonnes</a:t>
            </a:r>
            <a:endParaRPr lang="en-GB" sz="2400" dirty="0"/>
          </a:p>
          <a:p>
            <a:r>
              <a:rPr lang="en-GB" sz="2400" dirty="0"/>
              <a:t>Pledges by world leaders are not enough to limit global warming below 2</a:t>
            </a:r>
            <a:r>
              <a:rPr lang="en-GB" sz="2400" baseline="30000" dirty="0"/>
              <a:t>o</a:t>
            </a:r>
            <a:r>
              <a:rPr lang="en-GB" sz="2400" dirty="0"/>
              <a:t>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Promoting ambitious global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234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Many sustainable development pathways combine climate adaptation, mitigation, development options effectively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SIDS stand to benefit from integrated adaptation-mitigation-development approaches</a:t>
            </a:r>
            <a:endParaRPr lang="en-US" dirty="0"/>
          </a:p>
        </p:txBody>
      </p:sp>
      <p:pic>
        <p:nvPicPr>
          <p:cNvPr id="4" name="Picture 3" descr="Solar_BARBADOS_med re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01927" y="2745556"/>
            <a:ext cx="5297561" cy="3525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86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Since the 1950s, the rate of global warming</a:t>
            </a:r>
            <a:br>
              <a:rPr lang="en-GB" dirty="0"/>
            </a:br>
            <a:r>
              <a:rPr lang="en-GB" dirty="0"/>
              <a:t>has been unprecedented compared to previous decades and millennia</a:t>
            </a:r>
          </a:p>
          <a:p>
            <a:r>
              <a:rPr lang="en-GB" dirty="0"/>
              <a:t>The IPCC says with 95% certainty that increasing concentrations of greenhouse gases in the atmosphere due to human activities have been</a:t>
            </a:r>
            <a:br>
              <a:rPr lang="en-GB" dirty="0"/>
            </a:br>
            <a:r>
              <a:rPr lang="en-GB" dirty="0"/>
              <a:t>the dominant cause of observed warming since</a:t>
            </a:r>
            <a:br>
              <a:rPr lang="en-GB" dirty="0"/>
            </a:br>
            <a:r>
              <a:rPr lang="en-GB" dirty="0"/>
              <a:t>the mid-20</a:t>
            </a:r>
            <a:r>
              <a:rPr lang="en-GB" baseline="30000" dirty="0"/>
              <a:t>th</a:t>
            </a:r>
            <a:r>
              <a:rPr lang="en-GB" dirty="0"/>
              <a:t> century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climate is already changing</a:t>
            </a:r>
            <a:endParaRPr lang="en-US" dirty="0"/>
          </a:p>
        </p:txBody>
      </p:sp>
      <p:pic>
        <p:nvPicPr>
          <p:cNvPr id="4" name="Picture 3" descr="00028418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3750" y="3532244"/>
            <a:ext cx="5265738" cy="281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65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sz="2400" dirty="0"/>
              <a:t>Historic emissions from SIDS have contributed extremely little to global greenhouse gas concentrations</a:t>
            </a:r>
          </a:p>
          <a:p>
            <a:r>
              <a:rPr lang="en-GB" sz="2400" dirty="0"/>
              <a:t>SIDS countries can nonetheless benefit from low-carbon investments because it confers other advantages, such as reducing dependence on costly imported fossil fuels (energy security)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Transformation to a low-carbon economy implies new investment patterns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2095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Every government must participate in global negotiations toward a collective solution</a:t>
            </a:r>
          </a:p>
          <a:p>
            <a:r>
              <a:rPr lang="en-GB" dirty="0"/>
              <a:t>Developed countries have committed to mobilising $100 billion/year by 2020 for adaptation and mitigation in developing countries</a:t>
            </a:r>
          </a:p>
          <a:p>
            <a:endParaRPr lang="en-GB" dirty="0"/>
          </a:p>
          <a:p>
            <a:pPr marL="609600" indent="0">
              <a:buNone/>
            </a:pPr>
            <a:r>
              <a:rPr lang="en-GB" sz="2400" dirty="0">
                <a:solidFill>
                  <a:srgbClr val="AE0014"/>
                </a:solidFill>
              </a:rPr>
              <a:t>“International cooperation is required to effectively mitigate greenhouse gas emissions and address other climate change issues…outcomes seen as equitable can lead to more effective cooperation”</a:t>
            </a:r>
            <a:r>
              <a:rPr lang="en-GB" sz="2400" dirty="0"/>
              <a:t>–IPCC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International cooperation is vital to avert dangerous climate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766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6957786"/>
          </a:xfrm>
          <a:prstGeom prst="rect">
            <a:avLst/>
          </a:prstGeom>
          <a:solidFill>
            <a:srgbClr val="238C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3448050" y="752929"/>
            <a:ext cx="5378450" cy="55176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Myriad Pro"/>
                <a:ea typeface="+mn-ea"/>
                <a:cs typeface="Myriad Pro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Download resources</a:t>
            </a:r>
            <a:br>
              <a:rPr lang="en-GB" sz="2400" dirty="0">
                <a:solidFill>
                  <a:schemeClr val="bg1"/>
                </a:solidFill>
              </a:rPr>
            </a:br>
            <a:r>
              <a:rPr lang="en-GB" sz="2400" dirty="0">
                <a:solidFill>
                  <a:schemeClr val="bg1"/>
                </a:solidFill>
              </a:rPr>
              <a:t>including </a:t>
            </a:r>
            <a:r>
              <a:rPr lang="en-GB" sz="2400" dirty="0" err="1">
                <a:solidFill>
                  <a:schemeClr val="bg1"/>
                </a:solidFill>
              </a:rPr>
              <a:t>infographics</a:t>
            </a:r>
            <a:r>
              <a:rPr lang="en-GB" sz="2400" dirty="0">
                <a:solidFill>
                  <a:schemeClr val="bg1"/>
                </a:solidFill>
              </a:rPr>
              <a:t> and slides: </a:t>
            </a:r>
            <a:r>
              <a:rPr lang="en-GB" sz="2400" u="sng" dirty="0" err="1">
                <a:solidFill>
                  <a:schemeClr val="bg1"/>
                </a:solidFill>
              </a:rPr>
              <a:t>www.cdkn.org</a:t>
            </a:r>
            <a:r>
              <a:rPr lang="en-GB" sz="2400" u="sng" dirty="0">
                <a:solidFill>
                  <a:schemeClr val="bg1"/>
                </a:solidFill>
              </a:rPr>
              <a:t>/ar5-toolkit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Find the IPCC’s Fifth Assessment Report: </a:t>
            </a:r>
            <a:r>
              <a:rPr lang="en-GB" sz="2400" u="sng" dirty="0">
                <a:solidFill>
                  <a:schemeClr val="bg1"/>
                </a:solidFill>
              </a:rPr>
              <a:t>http://</a:t>
            </a:r>
            <a:r>
              <a:rPr lang="en-GB" sz="2400" u="sng" dirty="0" err="1">
                <a:solidFill>
                  <a:schemeClr val="bg1"/>
                </a:solidFill>
              </a:rPr>
              <a:t>www.ipcc.ch</a:t>
            </a:r>
            <a:r>
              <a:rPr lang="en-GB" sz="2400" u="sng" dirty="0">
                <a:solidFill>
                  <a:schemeClr val="bg1"/>
                </a:solidFill>
              </a:rPr>
              <a:t>/report/ar5/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Contact</a:t>
            </a:r>
            <a:r>
              <a:rPr lang="en-GB" sz="2400">
                <a:solidFill>
                  <a:schemeClr val="bg1"/>
                </a:solidFill>
              </a:rPr>
              <a:t>: </a:t>
            </a:r>
            <a:r>
              <a:rPr lang="en-GB" sz="2400" u="sng">
                <a:solidFill>
                  <a:schemeClr val="bg1"/>
                </a:solidFill>
              </a:rPr>
              <a:t>enquiries@cdkn.org</a:t>
            </a:r>
            <a:endParaRPr lang="en-GB" sz="2400" u="sng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GB" sz="2400" dirty="0">
                <a:solidFill>
                  <a:schemeClr val="bg1"/>
                </a:solidFill>
              </a:rPr>
              <a:t> 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758" y="752929"/>
            <a:ext cx="11176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83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/>
              <a:t>Even today, climate-related risks for SIDS include sea level rise, tropical and extra-tropical cyclones, increasing air and</a:t>
            </a:r>
            <a:br>
              <a:rPr lang="en-US" sz="2400" dirty="0"/>
            </a:br>
            <a:r>
              <a:rPr lang="en-US" sz="2400" dirty="0"/>
              <a:t>sea surface temperatures, and changing rainfall patterns (high confidence)</a:t>
            </a:r>
            <a:endParaRPr lang="en-GB" sz="2400" dirty="0"/>
          </a:p>
          <a:p>
            <a:pPr marL="0" indent="0">
              <a:buNone/>
            </a:pPr>
            <a:endParaRPr lang="en-GB" sz="24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400" b="1" dirty="0">
                <a:solidFill>
                  <a:schemeClr val="accent2"/>
                </a:solidFill>
              </a:rPr>
              <a:t>BUT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In most small islands, long-term quality-controlled climate data are generally sparse </a:t>
            </a:r>
          </a:p>
          <a:p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SIDS are already feeling the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1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_impacts_SIDS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86" y="640443"/>
            <a:ext cx="6939641" cy="58808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7202" y="517297"/>
            <a:ext cx="2492881" cy="1360489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dirty="0"/>
              <a:t>SIDS are already feeling the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016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Further climate change is inevitable</a:t>
            </a:r>
            <a:endParaRPr lang="en-US" dirty="0"/>
          </a:p>
        </p:txBody>
      </p:sp>
      <p:pic>
        <p:nvPicPr>
          <p:cNvPr id="4" name="Picture 3" descr="Temp rise_4.7.14_1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59" r="20562" b="3781"/>
          <a:stretch/>
        </p:blipFill>
        <p:spPr>
          <a:xfrm>
            <a:off x="3846287" y="1289728"/>
            <a:ext cx="4049682" cy="5232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46286" y="678771"/>
            <a:ext cx="4049683" cy="360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baseline="30000" dirty="0"/>
              <a:t>What are the IPCC scenarios?</a:t>
            </a:r>
          </a:p>
        </p:txBody>
      </p:sp>
    </p:spTree>
    <p:extLst>
      <p:ext uri="{BB962C8B-B14F-4D97-AF65-F5344CB8AC3E}">
        <p14:creationId xmlns:p14="http://schemas.microsoft.com/office/powerpoint/2010/main" val="20322198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7201" y="517297"/>
            <a:ext cx="5040000" cy="4120300"/>
          </a:xfrm>
        </p:spPr>
        <p:txBody>
          <a:bodyPr/>
          <a:lstStyle/>
          <a:p>
            <a:r>
              <a:rPr lang="en-GB" dirty="0"/>
              <a:t>Temperature, rainfall and sea level</a:t>
            </a:r>
            <a:br>
              <a:rPr lang="en-GB" dirty="0"/>
            </a:br>
            <a:r>
              <a:rPr lang="en-GB" dirty="0"/>
              <a:t>rise will change in Caribbean, Indian Ocean and Pacific Island regions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786" y="2209137"/>
            <a:ext cx="7538357" cy="395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6013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Impacts of global warming</a:t>
            </a:r>
            <a:endParaRPr lang="en-US" dirty="0"/>
          </a:p>
        </p:txBody>
      </p:sp>
      <p:pic>
        <p:nvPicPr>
          <p:cNvPr id="4" name="Temp rise_4.7.14_1-01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666" y="2277746"/>
            <a:ext cx="3174713" cy="4167686"/>
          </a:xfrm>
          <a:prstGeom prst="rect">
            <a:avLst/>
          </a:prstGeom>
        </p:spPr>
      </p:pic>
      <p:pic>
        <p:nvPicPr>
          <p:cNvPr id="5" name="Temp rise_4.7.14-01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3235" y="2277746"/>
            <a:ext cx="3174713" cy="41676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18155" y="1578433"/>
            <a:ext cx="3167848" cy="553357"/>
          </a:xfrm>
          <a:prstGeom prst="rect">
            <a:avLst/>
          </a:prstGeom>
          <a:solidFill>
            <a:srgbClr val="238C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2000" baseline="30000" dirty="0"/>
              <a:t>Observed and projected global annual average temperature</a:t>
            </a:r>
          </a:p>
        </p:txBody>
      </p:sp>
      <p:sp>
        <p:nvSpPr>
          <p:cNvPr id="7" name="Rectangle 6"/>
          <p:cNvSpPr/>
          <p:nvPr/>
        </p:nvSpPr>
        <p:spPr>
          <a:xfrm>
            <a:off x="5532612" y="1578433"/>
            <a:ext cx="3167848" cy="553357"/>
          </a:xfrm>
          <a:prstGeom prst="rect">
            <a:avLst/>
          </a:prstGeom>
          <a:solidFill>
            <a:srgbClr val="238C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br>
              <a:rPr lang="en-US" sz="2000" baseline="30000" dirty="0"/>
            </a:br>
            <a:r>
              <a:rPr lang="en-US" sz="2000" baseline="30000" dirty="0"/>
              <a:t>Global risks under increasing levels of climate change</a:t>
            </a:r>
          </a:p>
        </p:txBody>
      </p:sp>
    </p:spTree>
    <p:extLst>
      <p:ext uri="{BB962C8B-B14F-4D97-AF65-F5344CB8AC3E}">
        <p14:creationId xmlns:p14="http://schemas.microsoft.com/office/powerpoint/2010/main" val="35990378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E0014"/>
                </a:solidFill>
              </a:rPr>
              <a:t>Tourism </a:t>
            </a:r>
          </a:p>
          <a:p>
            <a:pPr marL="0" indent="0">
              <a:buNone/>
            </a:pPr>
            <a:endParaRPr lang="en-GB" dirty="0">
              <a:solidFill>
                <a:srgbClr val="AE0014"/>
              </a:solidFill>
            </a:endParaRPr>
          </a:p>
          <a:p>
            <a:r>
              <a:rPr lang="en-GB" dirty="0"/>
              <a:t>Tourism is a weather- and climate-sensitive sector which is important for many SIDS</a:t>
            </a:r>
          </a:p>
          <a:p>
            <a:r>
              <a:rPr lang="en-GB" dirty="0"/>
              <a:t>Resource degradation such as beach erosion and coral bleaching negatively impact the attractiveness of tourist destinations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change is affecting growth and development in SIDS</a:t>
            </a:r>
            <a:endParaRPr lang="en-US" dirty="0"/>
          </a:p>
        </p:txBody>
      </p:sp>
      <p:pic>
        <p:nvPicPr>
          <p:cNvPr id="4" name="Picture 3" descr="iStock_000031941234_Larg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24678" y="3308048"/>
            <a:ext cx="5175251" cy="324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4038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Climate change is affecting growth and development in SIDS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>
                <a:solidFill>
                  <a:srgbClr val="AE0014"/>
                </a:solidFill>
              </a:rPr>
              <a:t>Marine ecosystems</a:t>
            </a:r>
          </a:p>
          <a:p>
            <a:pPr marL="0" indent="0">
              <a:buNone/>
            </a:pPr>
            <a:endParaRPr lang="en-GB" dirty="0">
              <a:solidFill>
                <a:srgbClr val="AE0014"/>
              </a:solidFill>
            </a:endParaRPr>
          </a:p>
          <a:p>
            <a:r>
              <a:rPr lang="en-GB" dirty="0"/>
              <a:t>“Marine ecosystems have been affected by climate change already (</a:t>
            </a:r>
            <a:r>
              <a:rPr lang="en-GB" i="1" dirty="0"/>
              <a:t>very high confidence</a:t>
            </a:r>
            <a:r>
              <a:rPr lang="en-GB" dirty="0"/>
              <a:t>)”-IPCC</a:t>
            </a:r>
          </a:p>
          <a:p>
            <a:r>
              <a:rPr lang="en-GB" dirty="0"/>
              <a:t>Coral reefs, sea grass, mangroves provide ecosystem goods and services, e.g.</a:t>
            </a:r>
          </a:p>
          <a:p>
            <a:pPr marL="576000">
              <a:buClr>
                <a:schemeClr val="accent1"/>
              </a:buClr>
              <a:buFont typeface="Lucida Grande"/>
              <a:buChar char="–"/>
            </a:pPr>
            <a:r>
              <a:rPr lang="en-GB" dirty="0"/>
              <a:t>Fish breeding grounds</a:t>
            </a:r>
          </a:p>
          <a:p>
            <a:pPr marL="576000">
              <a:buClr>
                <a:schemeClr val="accent1"/>
              </a:buClr>
              <a:buFont typeface="Lucida Grande"/>
              <a:buChar char="–"/>
            </a:pPr>
            <a:r>
              <a:rPr lang="en-GB" dirty="0"/>
              <a:t>Coastal protection from storms</a:t>
            </a:r>
          </a:p>
          <a:p>
            <a:endParaRPr lang="en-US" dirty="0"/>
          </a:p>
        </p:txBody>
      </p:sp>
      <p:pic>
        <p:nvPicPr>
          <p:cNvPr id="5" name="Picture 4" descr="iStock_000032143298_Large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47357" y="3565071"/>
            <a:ext cx="5252131" cy="281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984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DKN">
      <a:dk1>
        <a:sysClr val="windowText" lastClr="000000"/>
      </a:dk1>
      <a:lt1>
        <a:sysClr val="window" lastClr="FFFFFF"/>
      </a:lt1>
      <a:dk2>
        <a:srgbClr val="D73A1E"/>
      </a:dk2>
      <a:lt2>
        <a:srgbClr val="F2A22E"/>
      </a:lt2>
      <a:accent1>
        <a:srgbClr val="238CA9"/>
      </a:accent1>
      <a:accent2>
        <a:srgbClr val="AE0014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926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Lucida Grande</vt:lpstr>
      <vt:lpstr>Myriad Pro</vt:lpstr>
      <vt:lpstr>Office Theme</vt:lpstr>
      <vt:lpstr>The IPCC’s Fifth Assessment Report</vt:lpstr>
      <vt:lpstr>The climate is already changing</vt:lpstr>
      <vt:lpstr>SIDS are already feeling the impacts</vt:lpstr>
      <vt:lpstr>SIDS are already feeling the impacts</vt:lpstr>
      <vt:lpstr>Further climate change is inevitable</vt:lpstr>
      <vt:lpstr>Temperature, rainfall and sea level rise will change in Caribbean, Indian Ocean and Pacific Island regions</vt:lpstr>
      <vt:lpstr>Impacts of global warming</vt:lpstr>
      <vt:lpstr>Climate change is affecting growth and development in SIDS</vt:lpstr>
      <vt:lpstr>Climate change is affecting growth and development in SIDS</vt:lpstr>
      <vt:lpstr>Climate change is affecting growth and development in SIDS</vt:lpstr>
      <vt:lpstr>Climate change is affecting growth and development in SIDS</vt:lpstr>
      <vt:lpstr>Climate-related risks vary for different island states</vt:lpstr>
      <vt:lpstr>Climate change poses an existential threat to some SIDS</vt:lpstr>
      <vt:lpstr>Adaptation can reduce the impacts of climate change, but there are limits and risks involved</vt:lpstr>
      <vt:lpstr>Adaptation can reduce the impacts of climate change</vt:lpstr>
      <vt:lpstr>Adaptation can reduce the impacts of climate change</vt:lpstr>
      <vt:lpstr>The economic cost of adaptation to climate change is high in SIDS relative to the size of their economies</vt:lpstr>
      <vt:lpstr>Promoting ambitious global action</vt:lpstr>
      <vt:lpstr>SIDS stand to benefit from integrated adaptation-mitigation-development approaches</vt:lpstr>
      <vt:lpstr>Transformation to a low-carbon economy implies new investment patterns</vt:lpstr>
      <vt:lpstr>International cooperation is vital to avert dangerous climate change</vt:lpstr>
      <vt:lpstr>PowerPoint Presentation</vt:lpstr>
    </vt:vector>
  </TitlesOfParts>
  <Company>Soapbox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IPCC’s Fifth Assessment Report</dc:title>
  <dc:creator>Francesca Romano</dc:creator>
  <cp:lastModifiedBy>Mairi Dupar</cp:lastModifiedBy>
  <cp:revision>87</cp:revision>
  <dcterms:created xsi:type="dcterms:W3CDTF">2014-07-15T14:06:43Z</dcterms:created>
  <dcterms:modified xsi:type="dcterms:W3CDTF">2022-03-03T09:28:19Z</dcterms:modified>
</cp:coreProperties>
</file>