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3" r:id="rId4"/>
    <p:sldId id="284" r:id="rId5"/>
    <p:sldId id="275" r:id="rId6"/>
    <p:sldId id="263" r:id="rId7"/>
    <p:sldId id="277" r:id="rId8"/>
    <p:sldId id="276" r:id="rId9"/>
    <p:sldId id="269" r:id="rId10"/>
    <p:sldId id="270" r:id="rId11"/>
    <p:sldId id="271" r:id="rId12"/>
    <p:sldId id="272" r:id="rId13"/>
    <p:sldId id="264" r:id="rId14"/>
    <p:sldId id="260" r:id="rId15"/>
    <p:sldId id="278" r:id="rId16"/>
    <p:sldId id="279" r:id="rId17"/>
    <p:sldId id="280" r:id="rId18"/>
    <p:sldId id="261" r:id="rId19"/>
    <p:sldId id="265" r:id="rId20"/>
    <p:sldId id="281" r:id="rId21"/>
    <p:sldId id="266" r:id="rId22"/>
    <p:sldId id="267" r:id="rId23"/>
    <p:sldId id="282" r:id="rId24"/>
    <p:sldId id="268" r:id="rId25"/>
    <p:sldId id="283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01A"/>
    <a:srgbClr val="F5A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 snapToObjects="1">
      <p:cViewPr varScale="1">
        <p:scale>
          <a:sx n="119" d="100"/>
          <a:sy n="119" d="100"/>
        </p:scale>
        <p:origin x="14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1038" y="752929"/>
            <a:ext cx="5378450" cy="5517696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F5A321"/>
              </a:buClr>
              <a:buFont typeface="Lucida Grande"/>
              <a:buChar char="●"/>
              <a:defRPr sz="180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41203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3501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17202" y="462871"/>
            <a:ext cx="8109727" cy="0"/>
          </a:xfrm>
          <a:prstGeom prst="line">
            <a:avLst/>
          </a:prstGeom>
          <a:ln w="19050" cmpd="sng">
            <a:solidFill>
              <a:srgbClr val="E350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6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7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915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5A32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17202" y="462871"/>
            <a:ext cx="8109727" cy="0"/>
          </a:xfrm>
          <a:prstGeom prst="line">
            <a:avLst/>
          </a:prstGeom>
          <a:ln w="19050" cmpd="sng">
            <a:solidFill>
              <a:srgbClr val="F5A32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1038" y="752929"/>
            <a:ext cx="5378450" cy="5517696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F5A321"/>
              </a:buClr>
              <a:buFont typeface="Lucida Grande"/>
              <a:buChar char="●"/>
              <a:defRPr sz="1800">
                <a:solidFill>
                  <a:srgbClr val="5959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517202" y="2549297"/>
            <a:ext cx="2492881" cy="915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5A321"/>
                </a:solidFill>
                <a:latin typeface="Myriad Pro"/>
                <a:ea typeface="+mj-ea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17525" y="2549525"/>
            <a:ext cx="2492375" cy="915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5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3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8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5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D509F8-2F1F-9240-AADE-58EE2626E721}" type="datetimeFigureOut">
              <a:rPr lang="en-US" smtClean="0"/>
              <a:t>3/3/22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B1D33-CA73-EE44-9DD0-B462F030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7202" y="2150157"/>
            <a:ext cx="2492881" cy="4120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3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E3501A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cover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13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Africa%20Soapbox/iStock_000019304951Large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19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1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21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22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23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24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Africa%20Soapbox/shutterstock_153873245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map1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Francesca/Desktop/CURRENT%20DESKTOP/CDKJ1732_PPTslides/Original_files/from%20PPT/map2.png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Africa_4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legend5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Francesca/Desktop/CURRENT%20DESKTOP/CDKJ1732_PPTslides/Original_files/from%20PPT/5.png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Africa%20Soapbox/iStock_000023998802Large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7_1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Francesca/Desktop/CURRENT%20DESKTOP/CDKJ1732_PPTslides/Original_files/from%20PPT/7_2.png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ancesca/Desktop/CURRENT%20DESKTOP/CDKJ1732_PPTslides/Original_files/from%20PPT/8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-368300"/>
            <a:ext cx="3187700" cy="5645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498" y="472850"/>
            <a:ext cx="2732643" cy="244933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600" b="1" baseline="30000" dirty="0">
                <a:solidFill>
                  <a:schemeClr val="bg1"/>
                </a:solidFill>
                <a:latin typeface="Myriad Pro"/>
                <a:cs typeface="Myriad Pro"/>
              </a:rPr>
              <a:t>The</a:t>
            </a:r>
            <a:br>
              <a:rPr lang="en-US" sz="5600" b="1" baseline="30000" dirty="0">
                <a:solidFill>
                  <a:schemeClr val="bg1"/>
                </a:solidFill>
                <a:latin typeface="Myriad Pro"/>
                <a:cs typeface="Myriad Pro"/>
              </a:rPr>
            </a:br>
            <a:r>
              <a:rPr lang="en-US" sz="5600" b="1" baseline="30000" dirty="0">
                <a:solidFill>
                  <a:schemeClr val="bg1"/>
                </a:solidFill>
                <a:latin typeface="Myriad Pro"/>
                <a:cs typeface="Myriad Pro"/>
              </a:rPr>
              <a:t>IPCC’s Fifth Assessment Report</a:t>
            </a:r>
            <a:endParaRPr lang="en-US" sz="56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5186" y="200707"/>
            <a:ext cx="1117600" cy="119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036" y="2558425"/>
            <a:ext cx="1181100" cy="105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41" y="4027098"/>
            <a:ext cx="2190060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baseline="30000" dirty="0">
                <a:solidFill>
                  <a:srgbClr val="F5A321"/>
                </a:solidFill>
              </a:rPr>
              <a:t>What’s in it</a:t>
            </a:r>
          </a:p>
          <a:p>
            <a:pPr algn="ctr"/>
            <a:r>
              <a:rPr lang="en-US" sz="3500" b="1" baseline="30000" dirty="0">
                <a:solidFill>
                  <a:srgbClr val="F5A321"/>
                </a:solidFill>
              </a:rPr>
              <a:t>for Africa?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271686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rica_2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828" y="663126"/>
            <a:ext cx="4546600" cy="5725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East Africa</a:t>
            </a:r>
            <a:br>
              <a:rPr lang="en-US" dirty="0"/>
            </a:br>
            <a:r>
              <a:rPr lang="en-US" dirty="0"/>
              <a:t>future climate trends</a:t>
            </a:r>
          </a:p>
        </p:txBody>
      </p:sp>
      <p:pic>
        <p:nvPicPr>
          <p:cNvPr id="9" name="under_legend-01.eps" descr="/Users/Francesca/Desktop/CURRENT DESKTOP/CDKJ1732_PPTslides/Original_files/under_legend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4" y="5951667"/>
            <a:ext cx="1712739" cy="436806"/>
          </a:xfrm>
          <a:prstGeom prst="rect">
            <a:avLst/>
          </a:prstGeom>
        </p:spPr>
      </p:pic>
      <p:pic>
        <p:nvPicPr>
          <p:cNvPr id="10" name="Picture 9" descr="legend-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5" y="1436071"/>
            <a:ext cx="1712738" cy="221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728" y="3654846"/>
            <a:ext cx="2695846" cy="22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5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frica_3-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" t="1233" r="-715"/>
          <a:stretch/>
        </p:blipFill>
        <p:spPr>
          <a:xfrm>
            <a:off x="517201" y="580572"/>
            <a:ext cx="5749527" cy="5950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 Africa future climate trends</a:t>
            </a:r>
          </a:p>
        </p:txBody>
      </p:sp>
      <p:pic>
        <p:nvPicPr>
          <p:cNvPr id="9" name="Picture 8" descr="legend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5" y="1436071"/>
            <a:ext cx="1712738" cy="2218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28" y="3654846"/>
            <a:ext cx="2695846" cy="22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2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West Africa</a:t>
            </a:r>
            <a:br>
              <a:rPr lang="en-US" dirty="0"/>
            </a:br>
            <a:r>
              <a:rPr lang="en-US" dirty="0"/>
              <a:t>future climate trends</a:t>
            </a:r>
          </a:p>
        </p:txBody>
      </p:sp>
      <p:pic>
        <p:nvPicPr>
          <p:cNvPr id="4" name="Picture 3" descr="Africa_4-01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" r="2908" b="2577"/>
          <a:stretch/>
        </p:blipFill>
        <p:spPr>
          <a:xfrm>
            <a:off x="517201" y="1950357"/>
            <a:ext cx="4971013" cy="4562930"/>
          </a:xfrm>
          <a:prstGeom prst="rect">
            <a:avLst/>
          </a:prstGeom>
        </p:spPr>
      </p:pic>
      <p:pic>
        <p:nvPicPr>
          <p:cNvPr id="8" name="under_legend-01.eps" descr="/Users/Francesca/Desktop/CURRENT DESKTOP/CDKJ1732_PPTslides/Original_files/under_legend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4" y="5951667"/>
            <a:ext cx="1712739" cy="436806"/>
          </a:xfrm>
          <a:prstGeom prst="rect">
            <a:avLst/>
          </a:prstGeom>
        </p:spPr>
      </p:pic>
      <p:pic>
        <p:nvPicPr>
          <p:cNvPr id="9" name="Picture 8" descr="legend-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5" y="1436071"/>
            <a:ext cx="1712738" cy="2218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728" y="3654846"/>
            <a:ext cx="2695846" cy="22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0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44514"/>
            <a:ext cx="2492881" cy="4120300"/>
          </a:xfrm>
        </p:spPr>
        <p:txBody>
          <a:bodyPr/>
          <a:lstStyle/>
          <a:p>
            <a:r>
              <a:rPr lang="en-US" dirty="0"/>
              <a:t>Climate change </a:t>
            </a:r>
            <a:br>
              <a:rPr lang="en-US" dirty="0"/>
            </a:br>
            <a:r>
              <a:rPr lang="en-US" dirty="0"/>
              <a:t>poses challenges to growth and development in Africa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10857" y="762001"/>
            <a:ext cx="53249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Recent economic gains have been in climate-sensitive sectors, such as agriculture, fisheries.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Demographic trends will compound the adverse consequences of climate change.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 err="1">
                <a:solidFill>
                  <a:srgbClr val="595959"/>
                </a:solidFill>
                <a:latin typeface="Myriad Pro"/>
                <a:cs typeface="Myriad Pro"/>
              </a:rPr>
              <a:t>Eg</a:t>
            </a: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 rapidly growing population will increase competition for freshwater and food, while prolonged drought and high temperatures will reduce crop yields and put pressure on scarce water resources.</a:t>
            </a:r>
          </a:p>
        </p:txBody>
      </p:sp>
      <p:pic>
        <p:nvPicPr>
          <p:cNvPr id="6" name="4339916259_6e1a2f372b_o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859" y="3928535"/>
            <a:ext cx="5207782" cy="252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3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26371"/>
            <a:ext cx="2492881" cy="4120300"/>
          </a:xfrm>
        </p:spPr>
        <p:txBody>
          <a:bodyPr/>
          <a:lstStyle/>
          <a:p>
            <a:r>
              <a:rPr lang="en-US" dirty="0"/>
              <a:t>Adaptation will bring immediate benefits and reduce the impacts of climate change</a:t>
            </a:r>
            <a:br>
              <a:rPr lang="en-US" dirty="0"/>
            </a:br>
            <a:r>
              <a:rPr lang="en-US" dirty="0"/>
              <a:t>in Africa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857" y="762001"/>
            <a:ext cx="53249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Carefully planned adaptation activities make for good development. ‘No regrets’ and ‘low regrets’ measures:</a:t>
            </a:r>
          </a:p>
          <a:p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Increasing access to information </a:t>
            </a: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Improving health services</a:t>
            </a: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Diversifying cropping systems</a:t>
            </a: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Strengthening access to land, credit and other resources especially for poor and marginalised groups</a:t>
            </a: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Improving governance of water and land resources</a:t>
            </a:r>
          </a:p>
        </p:txBody>
      </p:sp>
    </p:spTree>
    <p:extLst>
      <p:ext uri="{BB962C8B-B14F-4D97-AF65-F5344CB8AC3E}">
        <p14:creationId xmlns:p14="http://schemas.microsoft.com/office/powerpoint/2010/main" val="317049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1306060"/>
          </a:xfrm>
        </p:spPr>
        <p:txBody>
          <a:bodyPr/>
          <a:lstStyle/>
          <a:p>
            <a:r>
              <a:rPr lang="en-GB" dirty="0"/>
              <a:t>Adaptation can reduce the risks</a:t>
            </a:r>
            <a:br>
              <a:rPr lang="en-GB" dirty="0"/>
            </a:br>
            <a:r>
              <a:rPr lang="en-GB" dirty="0"/>
              <a:t>of climate change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17202" y="1823357"/>
            <a:ext cx="4154583" cy="400957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595959"/>
                </a:solidFill>
              </a:rPr>
              <a:t> </a:t>
            </a:r>
            <a:endParaRPr lang="en-US" sz="1800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85" y="544510"/>
            <a:ext cx="4305299" cy="5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1451203"/>
          </a:xfrm>
        </p:spPr>
        <p:txBody>
          <a:bodyPr/>
          <a:lstStyle/>
          <a:p>
            <a:r>
              <a:rPr lang="en-GB" dirty="0"/>
              <a:t>Adaptation can reduce the risks</a:t>
            </a:r>
            <a:br>
              <a:rPr lang="en-GB" dirty="0"/>
            </a:br>
            <a:r>
              <a:rPr lang="en-GB" dirty="0"/>
              <a:t>of climate change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7202" y="2222501"/>
            <a:ext cx="2576155" cy="400957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text to explain table here – row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1" y="544510"/>
            <a:ext cx="4444998" cy="58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5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1197203"/>
          </a:xfrm>
        </p:spPr>
        <p:txBody>
          <a:bodyPr/>
          <a:lstStyle/>
          <a:p>
            <a:r>
              <a:rPr lang="en-GB" dirty="0"/>
              <a:t>Adaptation can reduce the risks</a:t>
            </a:r>
            <a:br>
              <a:rPr lang="en-GB" dirty="0"/>
            </a:br>
            <a:r>
              <a:rPr lang="en-GB" dirty="0"/>
              <a:t>of climate change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7202" y="2222501"/>
            <a:ext cx="2576155" cy="400957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text to explain table here – row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713" y="544510"/>
            <a:ext cx="4454073" cy="51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7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26371"/>
            <a:ext cx="2492881" cy="4120300"/>
          </a:xfrm>
        </p:spPr>
        <p:txBody>
          <a:bodyPr/>
          <a:lstStyle/>
          <a:p>
            <a:r>
              <a:rPr lang="en-US" dirty="0"/>
              <a:t>Adaptation is fundamentally about risk management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10857" y="762001"/>
            <a:ext cx="5324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5A321"/>
                </a:solidFill>
              </a:rPr>
              <a:t>“In many cases, we are not prepared for the climate-related risks we already face. Investments in better preparation can pay dividends both in the present and for the future.”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Vicente Barros, IPCC Working Group II Co-Chair</a:t>
            </a:r>
          </a:p>
        </p:txBody>
      </p:sp>
      <p:pic>
        <p:nvPicPr>
          <p:cNvPr id="7" name="iStock_000032646460Large.jpg"/>
          <p:cNvPicPr>
            <a:picLocks noChangeAspect="1"/>
          </p:cNvPicPr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686" y="3265713"/>
            <a:ext cx="5205100" cy="318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69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35443"/>
            <a:ext cx="2492881" cy="4120300"/>
          </a:xfrm>
        </p:spPr>
        <p:txBody>
          <a:bodyPr/>
          <a:lstStyle/>
          <a:p>
            <a:r>
              <a:rPr lang="en-US" dirty="0"/>
              <a:t>Adaptation experience in Africa is growing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0857" y="762001"/>
            <a:ext cx="532492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Many African countries are working to integrate adaptation into development planning</a:t>
            </a:r>
          </a:p>
          <a:p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Initiatives in African countries at national</a:t>
            </a:r>
            <a:b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</a:b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government level:</a:t>
            </a:r>
          </a:p>
          <a:p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National Climate Change Response Strategies</a:t>
            </a: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742950" lvl="1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National Adaptation Plans of Action (in Least Developed Countries)</a:t>
            </a:r>
          </a:p>
        </p:txBody>
      </p:sp>
      <p:pic>
        <p:nvPicPr>
          <p:cNvPr id="5" name="iStock_000002910841Large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696" y="3819073"/>
            <a:ext cx="5225037" cy="26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4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9"/>
            <a:ext cx="2492881" cy="4120300"/>
          </a:xfrm>
        </p:spPr>
        <p:txBody>
          <a:bodyPr>
            <a:normAutofit/>
          </a:bodyPr>
          <a:lstStyle/>
          <a:p>
            <a:r>
              <a:rPr lang="en-US" sz="2400" dirty="0"/>
              <a:t>Africa’s climate </a:t>
            </a:r>
            <a:br>
              <a:rPr lang="en-US" sz="2400" dirty="0"/>
            </a:br>
            <a:r>
              <a:rPr lang="en-US" sz="2400" dirty="0"/>
              <a:t>is already changing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857" y="762001"/>
            <a:ext cx="5324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321"/>
              </a:buClr>
              <a:buSzPct val="100000"/>
              <a:buFont typeface="Lucida Grande"/>
              <a:buChar char="●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Since the 1950s, the rate of global warming has been unprecedented compared to previous decades and millennia.</a:t>
            </a:r>
          </a:p>
          <a:p>
            <a:pPr marL="285750" indent="-285750">
              <a:buClr>
                <a:srgbClr val="F5A321"/>
              </a:buClr>
              <a:buSzPct val="100000"/>
              <a:buFont typeface="Lucida Grande"/>
              <a:buChar char="●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  <a:cs typeface="Myriad Pro"/>
            </a:endParaRPr>
          </a:p>
          <a:p>
            <a:pPr marL="285750" indent="-285750">
              <a:buClr>
                <a:srgbClr val="F5A321"/>
              </a:buClr>
              <a:buSzPct val="100000"/>
              <a:buFont typeface="Lucida Grande"/>
              <a:buChar char="●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The IPCC says with 95% certainty that increasing concentrations of greenhouse gases in the atmosphere due to human activities have been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the dominant cause of observed warming since the mid-20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th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 century.</a:t>
            </a:r>
          </a:p>
        </p:txBody>
      </p:sp>
      <p:pic>
        <p:nvPicPr>
          <p:cNvPr id="4" name="iStock_000031808728Large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714" y="3555967"/>
            <a:ext cx="5216072" cy="29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2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300"/>
            <a:ext cx="2492881" cy="4120300"/>
          </a:xfrm>
        </p:spPr>
        <p:txBody>
          <a:bodyPr/>
          <a:lstStyle/>
          <a:p>
            <a:r>
              <a:rPr lang="en-GB" dirty="0"/>
              <a:t>Promoting ambitious global 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/>
              <a:t>In order to limit global warming to less than 2ºC, total emissions from human activity should not exceed 800–1000 </a:t>
            </a:r>
            <a:r>
              <a:rPr lang="en-GB" dirty="0" err="1"/>
              <a:t>gigatonnes</a:t>
            </a:r>
            <a:r>
              <a:rPr lang="en-GB" dirty="0"/>
              <a:t> of carbon dioxide equivalent, to date, human activity has release 500 </a:t>
            </a:r>
            <a:r>
              <a:rPr lang="en-GB" dirty="0" err="1"/>
              <a:t>gigatonnes</a:t>
            </a:r>
            <a:endParaRPr lang="en-GB" dirty="0"/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/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/>
              <a:t>Pledges by world leaders are not enough to limit global warming below 2ºC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/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/>
              <a:t>On the current trajectory, parts of Africa will experience 2ºC rise by mid-21</a:t>
            </a:r>
            <a:r>
              <a:rPr lang="en-GB" baseline="30000" dirty="0"/>
              <a:t>st</a:t>
            </a:r>
            <a:r>
              <a:rPr lang="en-GB" dirty="0"/>
              <a:t> century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/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/>
              <a:t>Climate mitigation must be a shared effort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05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35442"/>
            <a:ext cx="2492881" cy="4120300"/>
          </a:xfrm>
        </p:spPr>
        <p:txBody>
          <a:bodyPr/>
          <a:lstStyle/>
          <a:p>
            <a:r>
              <a:rPr lang="en-US" dirty="0"/>
              <a:t>Some low-carbon development options may be less costly in the long run and could offer new economic opportunities for Africa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0857" y="762001"/>
            <a:ext cx="53249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African countries can adopt clean, energy efficient technologies and side-step ‘lock in’ to fossil fuel dependent infrastructure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It is cheaper to invest in low-carbon options now than to lock in to conventional alternatives</a:t>
            </a:r>
          </a:p>
        </p:txBody>
      </p:sp>
      <p:pic>
        <p:nvPicPr>
          <p:cNvPr id="5" name="iStock_000032646460Large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32" y="2908103"/>
            <a:ext cx="5230953" cy="3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300"/>
            <a:ext cx="2492881" cy="4120300"/>
          </a:xfrm>
        </p:spPr>
        <p:txBody>
          <a:bodyPr/>
          <a:lstStyle/>
          <a:p>
            <a:r>
              <a:rPr lang="en-US" dirty="0"/>
              <a:t>Africa stands</a:t>
            </a:r>
            <a:br>
              <a:rPr lang="en-US" dirty="0"/>
            </a:br>
            <a:r>
              <a:rPr lang="en-US" dirty="0"/>
              <a:t>to benefit from integrated climate adaptation, mitigation and development approaches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0857" y="762001"/>
            <a:ext cx="532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Many sustainable development pathways combine climate adaptation, mitigation, development options effectively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0857" y="5343074"/>
            <a:ext cx="532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5A321"/>
                </a:solidFill>
                <a:latin typeface="Myriad Pro"/>
                <a:cs typeface="Myriad Pro"/>
              </a:rPr>
              <a:t>Decentralised, renewable power systems avoid greenhouse gas emissions, dependence on costly</a:t>
            </a:r>
            <a:br>
              <a:rPr lang="en-GB" dirty="0">
                <a:solidFill>
                  <a:srgbClr val="F5A321"/>
                </a:solidFill>
                <a:latin typeface="Myriad Pro"/>
                <a:cs typeface="Myriad Pro"/>
              </a:rPr>
            </a:br>
            <a:r>
              <a:rPr lang="en-GB" dirty="0">
                <a:solidFill>
                  <a:srgbClr val="F5A321"/>
                </a:solidFill>
                <a:latin typeface="Myriad Pro"/>
                <a:cs typeface="Myriad Pro"/>
              </a:rPr>
              <a:t>and unreliable fossil fuels, more resilient to climate extremes and variability</a:t>
            </a:r>
          </a:p>
        </p:txBody>
      </p:sp>
      <p:pic>
        <p:nvPicPr>
          <p:cNvPr id="6" name="Mali solar panel IPCC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643" y="1995928"/>
            <a:ext cx="5043714" cy="31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6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Africa stands</a:t>
            </a:r>
            <a:br>
              <a:rPr lang="en-GB" dirty="0"/>
            </a:br>
            <a:r>
              <a:rPr lang="en-GB" dirty="0"/>
              <a:t>to benefit from integrated approaches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21038" y="752929"/>
            <a:ext cx="5378450" cy="988785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F5A321"/>
              </a:buClr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sustainable development pathways combine climate adaptation, mitigation, development options effectively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221038" y="5343074"/>
            <a:ext cx="5378450" cy="121557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595959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5A321"/>
                </a:solidFill>
              </a:rPr>
              <a:t>Agroforestry schemes can allow farmers to generate income and accumulate assets from carbon capture, wood-based energy and improved soil fertility, and can promote resilience through species diversity</a:t>
            </a:r>
          </a:p>
        </p:txBody>
      </p:sp>
      <p:pic>
        <p:nvPicPr>
          <p:cNvPr id="6" name="_dsc1770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614" y="1882376"/>
            <a:ext cx="5286294" cy="33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1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25264"/>
            <a:ext cx="2492881" cy="4120300"/>
          </a:xfrm>
        </p:spPr>
        <p:txBody>
          <a:bodyPr>
            <a:noAutofit/>
          </a:bodyPr>
          <a:lstStyle/>
          <a:p>
            <a:r>
              <a:rPr lang="en-US" dirty="0"/>
              <a:t>International </a:t>
            </a:r>
            <a:br>
              <a:rPr lang="en-US" dirty="0"/>
            </a:br>
            <a:r>
              <a:rPr lang="en-US" dirty="0"/>
              <a:t>cooperation is vital to avert dangerous climate change and African governments</a:t>
            </a:r>
            <a:br>
              <a:rPr lang="en-US" dirty="0"/>
            </a:br>
            <a:r>
              <a:rPr lang="en-US" dirty="0"/>
              <a:t>can promote ambitious global action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57336" y="752929"/>
            <a:ext cx="5378450" cy="5517696"/>
          </a:xfrm>
        </p:spPr>
        <p:txBody>
          <a:bodyPr/>
          <a:lstStyle/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/>
              <a:t>Every government must participate in global negotiations toward a collective solution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/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/>
              <a:t>Developed countries have committed to mobilising $100 billion/year by 2020 for adaptation and mitigation in developing countries</a:t>
            </a:r>
          </a:p>
        </p:txBody>
      </p:sp>
      <p:pic>
        <p:nvPicPr>
          <p:cNvPr id="5" name="_dsc1514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832" y="2893842"/>
            <a:ext cx="5094655" cy="35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52929"/>
            <a:ext cx="5378450" cy="551769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F5A321"/>
                </a:solidFill>
              </a:rPr>
              <a:t>“International cooperation is required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5A321"/>
                </a:solidFill>
              </a:rPr>
              <a:t>to effectively mitigate greenhouse gas emissions and address other climate change issues … outcomes seen as equitable can lead to more effective cooperation”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595959"/>
                </a:solidFill>
              </a:rPr>
              <a:t>–IPCC</a:t>
            </a:r>
          </a:p>
          <a:p>
            <a:endParaRPr lang="en-US" dirty="0"/>
          </a:p>
        </p:txBody>
      </p:sp>
      <p:pic>
        <p:nvPicPr>
          <p:cNvPr id="4" name="iStock_000032646460Large.jpg"/>
          <p:cNvPicPr>
            <a:picLocks noChangeAspect="1"/>
          </p:cNvPicPr>
          <p:nvPr/>
        </p:nvPicPr>
        <p:blipFill rotWithShape="1"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978" y="3601357"/>
            <a:ext cx="5080092" cy="28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9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957786"/>
          </a:xfrm>
          <a:prstGeom prst="rect">
            <a:avLst/>
          </a:prstGeom>
          <a:solidFill>
            <a:srgbClr val="F5A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448050" y="752929"/>
            <a:ext cx="5378450" cy="55176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Download resources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including </a:t>
            </a:r>
            <a:r>
              <a:rPr lang="en-GB" sz="2400" dirty="0" err="1">
                <a:solidFill>
                  <a:schemeClr val="bg1"/>
                </a:solidFill>
              </a:rPr>
              <a:t>infographics</a:t>
            </a:r>
            <a:r>
              <a:rPr lang="en-GB" sz="2400" dirty="0">
                <a:solidFill>
                  <a:schemeClr val="bg1"/>
                </a:solidFill>
              </a:rPr>
              <a:t> and slides: </a:t>
            </a:r>
            <a:r>
              <a:rPr lang="en-GB" sz="2400" u="sng" dirty="0" err="1">
                <a:solidFill>
                  <a:schemeClr val="bg1"/>
                </a:solidFill>
              </a:rPr>
              <a:t>www.cdkn.org</a:t>
            </a:r>
            <a:r>
              <a:rPr lang="en-GB" sz="2400" u="sng" dirty="0">
                <a:solidFill>
                  <a:schemeClr val="bg1"/>
                </a:solidFill>
              </a:rPr>
              <a:t>/ar5-toolkit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Find the IPCC’s Fifth Assessment Report: </a:t>
            </a:r>
            <a:r>
              <a:rPr lang="en-GB" sz="2400" u="sng" dirty="0">
                <a:solidFill>
                  <a:schemeClr val="bg1"/>
                </a:solidFill>
              </a:rPr>
              <a:t>http://</a:t>
            </a:r>
            <a:r>
              <a:rPr lang="en-GB" sz="2400" u="sng" dirty="0" err="1">
                <a:solidFill>
                  <a:schemeClr val="bg1"/>
                </a:solidFill>
              </a:rPr>
              <a:t>www.ipcc.ch</a:t>
            </a:r>
            <a:r>
              <a:rPr lang="en-GB" sz="2400" u="sng" dirty="0">
                <a:solidFill>
                  <a:schemeClr val="bg1"/>
                </a:solidFill>
              </a:rPr>
              <a:t>/report/ar5/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Contact: </a:t>
            </a:r>
            <a:r>
              <a:rPr lang="en-GB" sz="2400" u="sng" dirty="0" err="1">
                <a:solidFill>
                  <a:schemeClr val="bg1"/>
                </a:solidFill>
              </a:rPr>
              <a:t>cdkn@southsouthnorth.org</a:t>
            </a:r>
            <a:endParaRPr lang="en-GB" sz="24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58" y="752929"/>
            <a:ext cx="1117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8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Africa’s climate</a:t>
            </a:r>
            <a:br>
              <a:rPr lang="en-GB" dirty="0"/>
            </a:br>
            <a:r>
              <a:rPr lang="en-GB" dirty="0"/>
              <a:t>is already changing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10857" y="762001"/>
            <a:ext cx="5324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African surface temperatures have already increased by 0.5–2ºC over the past 100 years.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rgbClr val="595959"/>
              </a:solidFill>
              <a:latin typeface="Myriad Pro"/>
              <a:cs typeface="Myriad Pro"/>
            </a:endParaRP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There is insufficient data on rainfall trends, where</a:t>
            </a:r>
            <a:b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</a:br>
            <a:r>
              <a:rPr lang="en-GB" dirty="0">
                <a:solidFill>
                  <a:srgbClr val="595959"/>
                </a:solidFill>
                <a:latin typeface="Myriad Pro"/>
                <a:cs typeface="Myriad Pro"/>
              </a:rPr>
              <a:t>it exists, it shows rainfall patterns are changing.</a:t>
            </a:r>
          </a:p>
        </p:txBody>
      </p:sp>
      <p:pic>
        <p:nvPicPr>
          <p:cNvPr id="4" name="Map_01-01.eps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43" y="3365590"/>
            <a:ext cx="2390848" cy="3041791"/>
          </a:xfrm>
          <a:prstGeom prst="rect">
            <a:avLst/>
          </a:prstGeom>
        </p:spPr>
      </p:pic>
      <p:pic>
        <p:nvPicPr>
          <p:cNvPr id="5" name="Map_02-01.eps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969" y="3365500"/>
            <a:ext cx="2355880" cy="3086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4143" y="2630714"/>
            <a:ext cx="2355941" cy="752928"/>
          </a:xfrm>
          <a:prstGeom prst="rect">
            <a:avLst/>
          </a:prstGeom>
          <a:solidFill>
            <a:srgbClr val="F5A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aseline="30000" dirty="0"/>
              <a:t> Change in annual average temperature in Africa,</a:t>
            </a:r>
          </a:p>
          <a:p>
            <a:r>
              <a:rPr lang="en-US" sz="2000" baseline="30000" dirty="0"/>
              <a:t>1901–2012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4033" y="2630714"/>
            <a:ext cx="2355941" cy="752928"/>
          </a:xfrm>
          <a:prstGeom prst="rect">
            <a:avLst/>
          </a:prstGeom>
          <a:solidFill>
            <a:srgbClr val="F5A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aseline="30000" dirty="0"/>
              <a:t>Change in annual average temperature in Africa,</a:t>
            </a:r>
            <a:br>
              <a:rPr lang="en-US" sz="2000" baseline="30000" dirty="0"/>
            </a:br>
            <a:r>
              <a:rPr lang="en-US" sz="2000" baseline="30000" dirty="0"/>
              <a:t>1901–2012</a:t>
            </a:r>
          </a:p>
        </p:txBody>
      </p:sp>
    </p:spTree>
    <p:extLst>
      <p:ext uri="{BB962C8B-B14F-4D97-AF65-F5344CB8AC3E}">
        <p14:creationId xmlns:p14="http://schemas.microsoft.com/office/powerpoint/2010/main" val="2040667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527"/>
            <a:ext cx="2492881" cy="4120300"/>
          </a:xfrm>
        </p:spPr>
        <p:txBody>
          <a:bodyPr/>
          <a:lstStyle/>
          <a:p>
            <a:r>
              <a:rPr lang="en-GB" dirty="0"/>
              <a:t>Climate impacts are already being felt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Incidence of malaria</a:t>
            </a:r>
          </a:p>
          <a:p>
            <a:endParaRPr lang="en-GB" dirty="0"/>
          </a:p>
          <a:p>
            <a:r>
              <a:rPr lang="en-GB" dirty="0"/>
              <a:t>Wheat production and productivity of other crops</a:t>
            </a:r>
          </a:p>
          <a:p>
            <a:endParaRPr lang="en-GB" dirty="0"/>
          </a:p>
          <a:p>
            <a:r>
              <a:rPr lang="en-GB" dirty="0"/>
              <a:t>Productivity of fisheries</a:t>
            </a:r>
          </a:p>
          <a:p>
            <a:endParaRPr lang="en-GB" dirty="0"/>
          </a:p>
          <a:p>
            <a:r>
              <a:rPr lang="en-GB" dirty="0"/>
              <a:t>Cycles of droughts and floods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Stock_000006242933Large.jp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355" y="3483428"/>
            <a:ext cx="5257991" cy="29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9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1487489"/>
          </a:xfrm>
        </p:spPr>
        <p:txBody>
          <a:bodyPr/>
          <a:lstStyle/>
          <a:p>
            <a:r>
              <a:rPr lang="en-US" dirty="0"/>
              <a:t>Observed impact of climate change in Africa</a:t>
            </a:r>
          </a:p>
        </p:txBody>
      </p:sp>
      <p:pic>
        <p:nvPicPr>
          <p:cNvPr id="5" name="legend2-01.eps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29" y="2625117"/>
            <a:ext cx="2324100" cy="3790351"/>
          </a:xfrm>
          <a:prstGeom prst="rect">
            <a:avLst/>
          </a:prstGeom>
        </p:spPr>
      </p:pic>
      <p:pic>
        <p:nvPicPr>
          <p:cNvPr id="6" name="MAP_impacts_17.6.14-01.eps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843" y="625929"/>
            <a:ext cx="5016185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6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26371"/>
            <a:ext cx="2492881" cy="4120300"/>
          </a:xfrm>
        </p:spPr>
        <p:txBody>
          <a:bodyPr/>
          <a:lstStyle/>
          <a:p>
            <a:r>
              <a:rPr lang="en-US" dirty="0"/>
              <a:t>Further climate </a:t>
            </a:r>
            <a:br>
              <a:rPr lang="en-US" dirty="0"/>
            </a:br>
            <a:r>
              <a:rPr lang="en-US" dirty="0"/>
              <a:t>change is inevitable in the coming decades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10857" y="762001"/>
            <a:ext cx="5324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Regardless of future emissions, we are already committed to a further warming world.</a:t>
            </a: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Myriad Pro"/>
              <a:cs typeface="Myriad Pro"/>
            </a:endParaRPr>
          </a:p>
          <a:p>
            <a:pPr marL="285750" indent="-285750">
              <a:buClr>
                <a:srgbClr val="F5A321"/>
              </a:buClr>
              <a:buFont typeface="Lucida Grande"/>
              <a:buChar char="●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If the world continues to emit greenhouse gases at current rates, average global temperature could rise by 2.6–4.8ºC by 2100 (highest emissions scenario – business as usual).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95636" y="3241880"/>
            <a:ext cx="4852845" cy="32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1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impacts of global warming</a:t>
            </a:r>
            <a:endParaRPr lang="en-US" dirty="0"/>
          </a:p>
        </p:txBody>
      </p:sp>
      <p:pic>
        <p:nvPicPr>
          <p:cNvPr id="4" name="Temp rise_4.7.14_1-01.eps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43" y="2277746"/>
            <a:ext cx="3175960" cy="4167686"/>
          </a:xfrm>
          <a:prstGeom prst="rect">
            <a:avLst/>
          </a:prstGeom>
        </p:spPr>
      </p:pic>
      <p:pic>
        <p:nvPicPr>
          <p:cNvPr id="5" name="Temp rise_4.7.14-01.eps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612" y="2277746"/>
            <a:ext cx="3175960" cy="4167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8155" y="1578433"/>
            <a:ext cx="3167848" cy="553357"/>
          </a:xfrm>
          <a:prstGeom prst="rect">
            <a:avLst/>
          </a:prstGeom>
          <a:solidFill>
            <a:srgbClr val="F5A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aseline="30000" dirty="0"/>
              <a:t>Observed and projected global annual average temperature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2612" y="1578433"/>
            <a:ext cx="3167848" cy="553357"/>
          </a:xfrm>
          <a:prstGeom prst="rect">
            <a:avLst/>
          </a:prstGeom>
          <a:solidFill>
            <a:srgbClr val="F5A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br>
              <a:rPr lang="en-US" sz="2000" baseline="30000" dirty="0"/>
            </a:br>
            <a:r>
              <a:rPr lang="en-US" sz="2000" baseline="30000" dirty="0"/>
              <a:t>Global risks under increasing levels of climate change</a:t>
            </a:r>
          </a:p>
        </p:txBody>
      </p:sp>
    </p:spTree>
    <p:extLst>
      <p:ext uri="{BB962C8B-B14F-4D97-AF65-F5344CB8AC3E}">
        <p14:creationId xmlns:p14="http://schemas.microsoft.com/office/powerpoint/2010/main" val="18383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17297"/>
            <a:ext cx="2492881" cy="1605417"/>
          </a:xfrm>
        </p:spPr>
        <p:txBody>
          <a:bodyPr/>
          <a:lstStyle/>
          <a:p>
            <a:r>
              <a:rPr lang="en-US" dirty="0"/>
              <a:t>Future climate trends for Africa</a:t>
            </a:r>
            <a:br>
              <a:rPr lang="en-US" dirty="0"/>
            </a:br>
            <a:r>
              <a:rPr lang="en-US" dirty="0"/>
              <a:t>–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714" y="663923"/>
            <a:ext cx="5491842" cy="597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3" y="4018642"/>
            <a:ext cx="2621511" cy="2233489"/>
          </a:xfrm>
          <a:prstGeom prst="rect">
            <a:avLst/>
          </a:prstGeom>
        </p:spPr>
      </p:pic>
      <p:pic>
        <p:nvPicPr>
          <p:cNvPr id="6" name="Picture 5" descr="legend-0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374" y="4103073"/>
            <a:ext cx="1651920" cy="21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7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frica_1-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59" y="952500"/>
            <a:ext cx="6367702" cy="5270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2" y="535667"/>
            <a:ext cx="2492881" cy="4120300"/>
          </a:xfrm>
        </p:spPr>
        <p:txBody>
          <a:bodyPr/>
          <a:lstStyle/>
          <a:p>
            <a:r>
              <a:rPr lang="en-US" dirty="0"/>
              <a:t>North Africa future climate trends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17202" y="462871"/>
            <a:ext cx="8109727" cy="0"/>
          </a:xfrm>
          <a:prstGeom prst="line">
            <a:avLst/>
          </a:prstGeom>
          <a:ln w="19050" cmpd="sng">
            <a:solidFill>
              <a:srgbClr val="F5A32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egend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515" y="1436071"/>
            <a:ext cx="1712738" cy="2218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28" y="3654846"/>
            <a:ext cx="2695846" cy="22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906</Words>
  <Application>Microsoft Macintosh PowerPoint</Application>
  <PresentationFormat>On-screen Show (4:3)</PresentationFormat>
  <Paragraphs>102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Lucida Grande</vt:lpstr>
      <vt:lpstr>Myriad Pro</vt:lpstr>
      <vt:lpstr>Office Theme</vt:lpstr>
      <vt:lpstr>The IPCC’s Fifth Assessment Report</vt:lpstr>
      <vt:lpstr>Africa’s climate  is already changing</vt:lpstr>
      <vt:lpstr>Africa’s climate is already changing</vt:lpstr>
      <vt:lpstr>Climate impacts are already being felt</vt:lpstr>
      <vt:lpstr>Observed impact of climate change in Africa</vt:lpstr>
      <vt:lpstr>Further climate  change is inevitable in the coming decades </vt:lpstr>
      <vt:lpstr>Future impacts of global warming</vt:lpstr>
      <vt:lpstr>Future climate trends for Africa – overview</vt:lpstr>
      <vt:lpstr>North Africa future climate trends</vt:lpstr>
      <vt:lpstr>East Africa future climate trends</vt:lpstr>
      <vt:lpstr>South Africa future climate trends</vt:lpstr>
      <vt:lpstr>West Africa future climate trends</vt:lpstr>
      <vt:lpstr>Climate change  poses challenges to growth and development in Africa </vt:lpstr>
      <vt:lpstr>Adaptation will bring immediate benefits and reduce the impacts of climate change in Africa</vt:lpstr>
      <vt:lpstr>Adaptation can reduce the risks of climate change</vt:lpstr>
      <vt:lpstr>Adaptation can reduce the risks of climate change</vt:lpstr>
      <vt:lpstr>Adaptation can reduce the risks of climate change</vt:lpstr>
      <vt:lpstr>Adaptation is fundamentally about risk management </vt:lpstr>
      <vt:lpstr>Adaptation experience in Africa is growing </vt:lpstr>
      <vt:lpstr>Promoting ambitious global action</vt:lpstr>
      <vt:lpstr>Some low-carbon development options may be less costly in the long run and could offer new economic opportunities for Africa </vt:lpstr>
      <vt:lpstr>Africa stands to benefit from integrated climate adaptation, mitigation and development approaches </vt:lpstr>
      <vt:lpstr>Africa stands to benefit from integrated approaches</vt:lpstr>
      <vt:lpstr>International  cooperation is vital to avert dangerous climate change and African governments can promote ambitious global action  </vt:lpstr>
      <vt:lpstr>PowerPoint Presentation</vt:lpstr>
      <vt:lpstr>PowerPoint Presentation</vt:lpstr>
    </vt:vector>
  </TitlesOfParts>
  <Company>Soapbox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IPCC’s Fifth Assessment Report</dc:title>
  <dc:creator>Francesca Romano</dc:creator>
  <cp:lastModifiedBy>Microsoft Office User</cp:lastModifiedBy>
  <cp:revision>55</cp:revision>
  <dcterms:created xsi:type="dcterms:W3CDTF">2014-07-15T14:06:43Z</dcterms:created>
  <dcterms:modified xsi:type="dcterms:W3CDTF">2022-03-03T12:36:08Z</dcterms:modified>
</cp:coreProperties>
</file>